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3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9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6D9B-99D9-4EFE-8648-402034A26028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0837EB-BCED-4674-A3E8-857D87C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9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3728" y="1280160"/>
            <a:ext cx="9899904" cy="52425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Гармоничное общение в системе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«педагог – ребёнок – родитель» как способ профилактики аутодеструктивного поведения   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5" y="374836"/>
            <a:ext cx="159729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87" y="350452"/>
            <a:ext cx="1597290" cy="1572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672" y="512064"/>
            <a:ext cx="9290304" cy="59009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</a:t>
            </a:r>
            <a:r>
              <a:rPr lang="ru-RU" sz="3200" dirty="0" smtClean="0">
                <a:solidFill>
                  <a:srgbClr val="C00000"/>
                </a:solidFill>
              </a:rPr>
              <a:t>Оптимизация общения педагога с подростком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* </a:t>
            </a:r>
            <a:r>
              <a:rPr lang="ru-RU" sz="1800" i="1" u="sng" dirty="0" smtClean="0">
                <a:solidFill>
                  <a:schemeClr val="accent5">
                    <a:lumMod val="50000"/>
                  </a:schemeClr>
                </a:solidFill>
              </a:rPr>
              <a:t>Ребёнок</a:t>
            </a:r>
            <a:r>
              <a:rPr lang="ru-RU" sz="1800" i="1" u="sng" dirty="0" smtClean="0">
                <a:solidFill>
                  <a:srgbClr val="C00000"/>
                </a:solidFill>
              </a:rPr>
              <a:t> </a:t>
            </a:r>
            <a:r>
              <a:rPr lang="ru-RU" sz="1800" i="1" u="sng" dirty="0" smtClean="0">
                <a:solidFill>
                  <a:schemeClr val="accent5">
                    <a:lumMod val="50000"/>
                  </a:schemeClr>
                </a:solidFill>
              </a:rPr>
              <a:t>не способен что-то понять и сделать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– не ругаем обидными     словами, глядя с высоты своего авторитета, попытаемся понять причину его затруднений;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* </a:t>
            </a:r>
            <a:r>
              <a:rPr lang="ru-RU" sz="1800" i="1" u="sng" dirty="0" smtClean="0">
                <a:solidFill>
                  <a:schemeClr val="accent4">
                    <a:lumMod val="50000"/>
                  </a:schemeClr>
                </a:solidFill>
              </a:rPr>
              <a:t>Учитель вместе с ребёнком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– объединяемся с ним против объективных трудностей, становимся его союзником, а не противником или сторонним наблюдателем;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* </a:t>
            </a:r>
            <a:r>
              <a:rPr lang="ru-RU" sz="1800" i="1" u="sng" dirty="0" smtClean="0">
                <a:solidFill>
                  <a:schemeClr val="accent4">
                    <a:lumMod val="50000"/>
                  </a:schemeClr>
                </a:solidFill>
              </a:rPr>
              <a:t>Возникли трудности в общении, непонимании друг друга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– не спешим в этом обвинять ребёнка, все по-разному мыслят, воспринимают и чувствуют. Дело не только в ребёнке, но и в вас, он не плохой, а просто другой;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* </a:t>
            </a:r>
            <a:r>
              <a:rPr lang="ru-RU" sz="1800" i="1" u="sng" dirty="0" smtClean="0">
                <a:solidFill>
                  <a:schemeClr val="accent4">
                    <a:lumMod val="50000"/>
                  </a:schemeClr>
                </a:solidFill>
              </a:rPr>
              <a:t>Дети сразу чувствуют фальшь.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При оказании помощи выбираем доверительный стиль общения. Показываем ребёнку искреннюю заинтересованность в нём; 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*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Создаём непринужденная обстановку для доверительной беседы, где не нужно «играть», а почувствовать готовность подстроится к изменяющейся ситуации и настроению, уважая любые проявления его личности;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*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Важным будет умение сохранять чувство юмора и оптимизма. Однако высмеивать и подшучивать над чувствами ребёнка не стоит, лучше сделать это над самой ситуацией.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609600"/>
            <a:ext cx="8936736" cy="59009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        Гармонизация общения родителей с детьми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 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	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силу возрастных особенностей практика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безоговорочного авторитета родителей не работает, поэтому командовать и руководить больше не получится. Вместо этого регулятором отношений будет являться родительский авторитет, статус и конкретные действия.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•	Беседу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с подростком нужно начинать с дружеского тона.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  •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	В процессе общения с подростком проявляйте к нему искренний интерес.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  •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	Диалог с подростком надо начинать с тех вопросов, мнения по которым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  совпадают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  •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	В процессе общения старайтесь вести диалог на равных.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  •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	Старайтесь инициативу общения держать в своих руках.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  •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	Умейте смотреть на вещи глазами подростка.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  •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	Будьте всегда чуткими к делам детей.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  •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	Анализируйте с детьми причины их удач и неудач.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  •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Старайтесь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не ограждать подростка от трудностей.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5" y="351399"/>
            <a:ext cx="159729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592" y="573024"/>
            <a:ext cx="8993586" cy="55229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/>
            </a:r>
            <a:b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>•  Поддерживайте </a:t>
            </a:r>
            <a:r>
              <a:rPr lang="ru-RU" sz="2000" dirty="0">
                <a:solidFill>
                  <a:srgbClr val="2E83C3">
                    <a:lumMod val="50000"/>
                  </a:srgbClr>
                </a:solidFill>
              </a:rPr>
              <a:t>ребенка, когда ему нелегко</a:t>
            </a:r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>.</a:t>
            </a:r>
            <a:b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>•  Научите </a:t>
            </a:r>
            <a:r>
              <a:rPr lang="ru-RU" sz="2000" dirty="0">
                <a:solidFill>
                  <a:srgbClr val="2E83C3">
                    <a:lumMod val="50000"/>
                  </a:srgbClr>
                </a:solidFill>
              </a:rPr>
              <a:t>подростка преодолевать трудности.</a:t>
            </a:r>
            <a:br>
              <a:rPr lang="ru-RU" sz="2000" dirty="0">
                <a:solidFill>
                  <a:srgbClr val="2E83C3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>•  Сравнивайте </a:t>
            </a:r>
            <a:r>
              <a:rPr lang="ru-RU" sz="2000" dirty="0">
                <a:solidFill>
                  <a:srgbClr val="2E83C3">
                    <a:lumMod val="50000"/>
                  </a:srgbClr>
                </a:solidFill>
              </a:rPr>
              <a:t>ребенка только с ним самим, обязательно отмечая продвижение вперед.</a:t>
            </a:r>
            <a:br>
              <a:rPr lang="ru-RU" sz="2000" dirty="0">
                <a:solidFill>
                  <a:srgbClr val="2E83C3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>•  Поощряйте </a:t>
            </a:r>
            <a:r>
              <a:rPr lang="ru-RU" sz="2000" dirty="0">
                <a:solidFill>
                  <a:srgbClr val="2E83C3">
                    <a:lumMod val="50000"/>
                  </a:srgbClr>
                </a:solidFill>
              </a:rPr>
              <a:t>даже едва возникшие потребности в знаниях, гармонии и красоте, в самоактуализации (развитии собственной личности).</a:t>
            </a:r>
            <a:br>
              <a:rPr lang="ru-RU" sz="2000" dirty="0">
                <a:solidFill>
                  <a:srgbClr val="2E83C3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>•  Информируйте </a:t>
            </a:r>
            <a:r>
              <a:rPr lang="ru-RU" sz="2000" dirty="0">
                <a:solidFill>
                  <a:srgbClr val="2E83C3">
                    <a:lumMod val="50000"/>
                  </a:srgbClr>
                </a:solidFill>
              </a:rPr>
              <a:t>ребенка о границах материальных потребностей и напоминайте, что духовные потребности должны развиваться постоянно.</a:t>
            </a:r>
            <a:br>
              <a:rPr lang="ru-RU" sz="2000" dirty="0">
                <a:solidFill>
                  <a:srgbClr val="2E83C3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>•  Замечайте </a:t>
            </a:r>
            <a:r>
              <a:rPr lang="ru-RU" sz="2000" dirty="0">
                <a:solidFill>
                  <a:srgbClr val="2E83C3">
                    <a:lumMod val="50000"/>
                  </a:srgbClr>
                </a:solidFill>
              </a:rPr>
              <a:t>любое положительное изменение в развитии личности ребенка.</a:t>
            </a:r>
            <a:br>
              <a:rPr lang="ru-RU" sz="2000" dirty="0">
                <a:solidFill>
                  <a:srgbClr val="2E83C3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>•  Будьте </a:t>
            </a:r>
            <a:r>
              <a:rPr lang="ru-RU" sz="2000" dirty="0">
                <a:solidFill>
                  <a:srgbClr val="2E83C3">
                    <a:lumMod val="50000"/>
                  </a:srgbClr>
                </a:solidFill>
              </a:rPr>
              <a:t>всегда личным примером (учите делами, а не словами).</a:t>
            </a:r>
            <a:br>
              <a:rPr lang="ru-RU" sz="2000" dirty="0">
                <a:solidFill>
                  <a:srgbClr val="2E83C3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>•  Разговаривайте </a:t>
            </a:r>
            <a:r>
              <a:rPr lang="ru-RU" sz="2000" dirty="0">
                <a:solidFill>
                  <a:srgbClr val="2E83C3">
                    <a:lumMod val="50000"/>
                  </a:srgbClr>
                </a:solidFill>
              </a:rPr>
              <a:t>с детьми как с равными, уважая их мнение, избегая нравоучений, криков, назидательности, иронии.</a:t>
            </a:r>
            <a:br>
              <a:rPr lang="ru-RU" sz="2000" dirty="0">
                <a:solidFill>
                  <a:srgbClr val="2E83C3">
                    <a:lumMod val="50000"/>
                  </a:srgbClr>
                </a:solidFill>
              </a:rPr>
            </a:br>
            <a:r>
              <a:rPr lang="ru-RU" sz="2000" dirty="0" smtClean="0">
                <a:solidFill>
                  <a:srgbClr val="2E83C3">
                    <a:lumMod val="50000"/>
                  </a:srgbClr>
                </a:solidFill>
              </a:rPr>
              <a:t>•  Советуйте </a:t>
            </a:r>
            <a:r>
              <a:rPr lang="ru-RU" sz="2000" dirty="0">
                <a:solidFill>
                  <a:srgbClr val="2E83C3">
                    <a:lumMod val="50000"/>
                  </a:srgbClr>
                </a:solidFill>
              </a:rPr>
              <a:t>ребенку следить за своей внешностью — одеждой, прической, соблюдать правила личной гигиены.</a:t>
            </a:r>
            <a:br>
              <a:rPr lang="ru-RU" sz="2000" dirty="0">
                <a:solidFill>
                  <a:srgbClr val="2E83C3">
                    <a:lumMod val="50000"/>
                  </a:srgbClr>
                </a:solidFill>
              </a:rPr>
            </a:br>
            <a:r>
              <a:rPr lang="ru-RU" sz="2000" dirty="0">
                <a:solidFill>
                  <a:srgbClr val="2E83C3">
                    <a:lumMod val="50000"/>
                  </a:srgbClr>
                </a:solidFill>
              </a:rPr>
              <a:t/>
            </a:r>
            <a:br>
              <a:rPr lang="ru-RU" sz="2000" dirty="0">
                <a:solidFill>
                  <a:srgbClr val="2E83C3">
                    <a:lumMod val="50000"/>
                  </a:srgbClr>
                </a:solidFill>
              </a:rPr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91" y="457131"/>
            <a:ext cx="159729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704" y="738700"/>
            <a:ext cx="8668512" cy="516222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Помните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недоверие оскорбляет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находиться во взаимодействии с ребенком, не использовать все ресурсы, которыми вы владеете, забывать о том, что подросток тоже личность, пусть пока не полностью вошедший во взрослую жизнь, это не коем образом не поможет в решении возникающих вопросов, если не подходить к этому со всей ответственностью и высокими требованиями к себе.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9" y="480499"/>
            <a:ext cx="159729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0" y="402335"/>
            <a:ext cx="4310166" cy="108115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Профилактика суицида – это совместная работа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433" y="268140"/>
            <a:ext cx="2877561" cy="1914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256" y="1840167"/>
            <a:ext cx="3846870" cy="2564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430289"/>
            <a:ext cx="2926334" cy="2060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002" y="4733474"/>
            <a:ext cx="2773638" cy="1847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907" y="4751713"/>
            <a:ext cx="2719052" cy="1810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69" y="2637571"/>
            <a:ext cx="2786113" cy="18533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698" y="402335"/>
            <a:ext cx="1664985" cy="1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</TotalTime>
  <Words>29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Грань</vt:lpstr>
      <vt:lpstr> Гармоничное общение в системе  «педагог – ребёнок – родитель» как способ профилактики аутодеструктивного поведения   </vt:lpstr>
      <vt:lpstr>    Оптимизация общения педагога с подростком  * Ребёнок не способен что-то понять и сделать – не ругаем обидными     словами, глядя с высоты своего авторитета, попытаемся понять причину его затруднений; * Учитель вместе с ребёнком – объединяемся с ним против объективных трудностей, становимся его союзником, а не противником или сторонним наблюдателем; * Возникли трудности в общении, непонимании друг друга – не спешим в этом обвинять ребёнка, все по-разному мыслят, воспринимают и чувствуют. Дело не только в ребёнке, но и в вас, он не плохой, а просто другой; * Дети сразу чувствуют фальшь. При оказании помощи выбираем доверительный стиль общения. Показываем ребёнку искреннюю заинтересованность в нём;  * Создаём непринужденная обстановку для доверительной беседы, где не нужно «играть», а почувствовать готовность подстроится к изменяющейся ситуации и настроению, уважая любые проявления его личности; * Важным будет умение сохранять чувство юмора и оптимизма. Однако высмеивать и подшучивать над чувствами ребёнка не стоит, лучше сделать это над самой ситуацией.</vt:lpstr>
      <vt:lpstr>         Гармонизация общения родителей с детьми       В силу возрастных особенностей практика безоговорочного авторитета родителей не работает, поэтому командовать и руководить больше не получится. Вместо этого регулятором отношений будет являться родительский авторитет, статус и конкретные действия.    • Беседу с подростком нужно начинать с дружеского тона.    • В процессе общения с подростком проявляйте к нему искренний интерес.    • Диалог с подростком надо начинать с тех вопросов, мнения по которым    совпадают.    • В процессе общения старайтесь вести диалог на равных.    • Старайтесь инициативу общения держать в своих руках.    • Умейте смотреть на вещи глазами подростка.    • Будьте всегда чуткими к делам детей.    • Анализируйте с детьми причины их удач и неудач.    • Старайтесь не ограждать подростка от трудностей.              </vt:lpstr>
      <vt:lpstr> •  Поддерживайте ребенка, когда ему нелегко. •  Научите подростка преодолевать трудности. •  Сравнивайте ребенка только с ним самим, обязательно отмечая продвижение вперед. •  Поощряйте даже едва возникшие потребности в знаниях, гармонии и красоте, в самоактуализации (развитии собственной личности). •  Информируйте ребенка о границах материальных потребностей и напоминайте, что духовные потребности должны развиваться постоянно. •  Замечайте любое положительное изменение в развитии личности ребенка. •  Будьте всегда личным примером (учите делами, а не словами). •  Разговаривайте с детьми как с равными, уважая их мнение, избегая нравоучений, криков, назидательности, иронии. •  Советуйте ребенку следить за своей внешностью — одеждой, прической, соблюдать правила личной гигиены.  </vt:lpstr>
      <vt:lpstr>           Помните: недоверие оскорбляет!   Если не находиться во взаимодействии с ребенком, не использовать все ресурсы, которыми вы владеете, забывать о том, что подросток тоже личность, пусть пока не полностью вошедший во взрослую жизнь, это не коем образом не поможет в решении возникающих вопросов, если не подходить к этому со всей ответственностью и высокими требованиями к себе. </vt:lpstr>
      <vt:lpstr>Профилактика суицида – это совместная работа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Гармоничное общение в системе  «педагог – ребёнок – родитель» как способ профилактики аутодеструктивного поведения   </dc:title>
  <dc:creator>Наталья Н. Жабская</dc:creator>
  <cp:lastModifiedBy>Наталья Н. Жабская</cp:lastModifiedBy>
  <cp:revision>41</cp:revision>
  <dcterms:created xsi:type="dcterms:W3CDTF">2020-10-14T05:23:34Z</dcterms:created>
  <dcterms:modified xsi:type="dcterms:W3CDTF">2020-10-19T08:17:01Z</dcterms:modified>
</cp:coreProperties>
</file>